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13" autoAdjust="0"/>
    <p:restoredTop sz="94545" autoAdjust="0"/>
  </p:normalViewPr>
  <p:slideViewPr>
    <p:cSldViewPr snapToGrid="0" showGuides="1">
      <p:cViewPr>
        <p:scale>
          <a:sx n="24" d="100"/>
          <a:sy n="24" d="100"/>
        </p:scale>
        <p:origin x="1998" y="-36"/>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1/17/2023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2887729"/>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a:t>
            </a:r>
            <a:r>
              <a:rPr lang="en-US" sz="3600" dirty="0" smtClean="0">
                <a:latin typeface="Arial" panose="020B0604020202020204" pitchFamily="34" charset="0"/>
                <a:cs typeface="Arial" panose="020B0604020202020204" pitchFamily="34" charset="0"/>
              </a:rPr>
              <a:t>Smelt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mordax</a:t>
            </a:r>
            <a:r>
              <a:rPr lang="en-US" sz="3600" i="1" dirty="0" smtClean="0">
                <a:latin typeface="Arial" panose="020B0604020202020204" pitchFamily="34" charset="0"/>
                <a:cs typeface="Arial" panose="020B0604020202020204" pitchFamily="34" charset="0"/>
              </a:rPr>
              <a:t> </a:t>
            </a:r>
            <a:r>
              <a:rPr lang="en-US" sz="3600" i="1" dirty="0" err="1" smtClean="0">
                <a:latin typeface="Arial" panose="020B0604020202020204" pitchFamily="34" charset="0"/>
                <a:cs typeface="Arial" panose="020B0604020202020204" pitchFamily="34" charset="0"/>
              </a:rPr>
              <a:t>dentex</a:t>
            </a:r>
            <a:r>
              <a:rPr lang="en-US" sz="3600" dirty="0" smtClean="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displayed the </a:t>
            </a:r>
            <a:r>
              <a:rPr lang="en-US" sz="3600" dirty="0" smtClean="0">
                <a:latin typeface="Arial" panose="020B0604020202020204" pitchFamily="34" charset="0"/>
                <a:cs typeface="Arial" panose="020B0604020202020204" pitchFamily="34" charset="0"/>
              </a:rPr>
              <a:t>highest </a:t>
            </a:r>
            <a:r>
              <a:rPr lang="en-US" sz="3600" dirty="0">
                <a:latin typeface="Arial" panose="020B0604020202020204" pitchFamily="34" charset="0"/>
                <a:cs typeface="Arial" panose="020B0604020202020204" pitchFamily="34" charset="0"/>
              </a:rPr>
              <a:t>thiaminase activity </a:t>
            </a:r>
            <a:r>
              <a:rPr lang="en-US" sz="3600" dirty="0" smtClean="0">
                <a:latin typeface="Arial" panose="020B0604020202020204" pitchFamily="34" charset="0"/>
                <a:cs typeface="Arial" panose="020B0604020202020204" pitchFamily="34" charset="0"/>
              </a:rPr>
              <a:t>overall </a:t>
            </a:r>
            <a:r>
              <a:rPr lang="en-US" sz="3600" dirty="0">
                <a:latin typeface="Arial" panose="020B0604020202020204" pitchFamily="34" charset="0"/>
                <a:cs typeface="Arial" panose="020B0604020202020204" pitchFamily="34" charset="0"/>
              </a:rPr>
              <a:t>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a:t>
            </a:r>
            <a:r>
              <a:rPr lang="en-US" sz="3600" dirty="0" smtClean="0">
                <a:latin typeface="Arial" panose="020B0604020202020204" pitchFamily="34" charset="0"/>
                <a:cs typeface="Arial" panose="020B0604020202020204" pitchFamily="34" charset="0"/>
              </a:rPr>
              <a:t>elsewhere.</a:t>
            </a:r>
            <a:r>
              <a:rPr lang="en-US" sz="3600" baseline="30000" dirty="0" smtClean="0">
                <a:latin typeface="Arial" panose="020B0604020202020204" pitchFamily="34" charset="0"/>
                <a:cs typeface="Arial" panose="020B0604020202020204" pitchFamily="34" charset="0"/>
              </a:rPr>
              <a:t>4</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a:t>
            </a:r>
            <a:r>
              <a:rPr lang="en-US" sz="3600" dirty="0" smtClean="0">
                <a:latin typeface="Arial" panose="020B0604020202020204" pitchFamily="34" charset="0"/>
                <a:cs typeface="Arial" panose="020B0604020202020204" pitchFamily="34" charset="0"/>
              </a:rPr>
              <a:t>Southeast Alaska had </a:t>
            </a:r>
            <a:r>
              <a:rPr lang="en-US" sz="3600" dirty="0">
                <a:latin typeface="Arial" panose="020B0604020202020204" pitchFamily="34" charset="0"/>
                <a:cs typeface="Arial" panose="020B0604020202020204" pitchFamily="34" charset="0"/>
              </a:rPr>
              <a:t>much higher thiaminase activity levels than individuals from </a:t>
            </a:r>
            <a:r>
              <a:rPr lang="en-US" sz="3600" dirty="0" smtClean="0">
                <a:latin typeface="Arial" panose="020B0604020202020204" pitchFamily="34" charset="0"/>
                <a:cs typeface="Arial" panose="020B0604020202020204" pitchFamily="34" charset="0"/>
              </a:rPr>
              <a:t>the Bering Sea did</a:t>
            </a:r>
            <a:r>
              <a:rPr lang="en-US" sz="3600" dirty="0">
                <a:latin typeface="Arial" panose="020B0604020202020204" pitchFamily="34" charset="0"/>
                <a:cs typeface="Arial" panose="020B0604020202020204" pitchFamily="34" charset="0"/>
              </a:rPr>
              <a:t>. Notably, these populations are genetically </a:t>
            </a:r>
            <a:r>
              <a:rPr lang="en-US" sz="3600" dirty="0" smtClean="0">
                <a:latin typeface="Arial" panose="020B0604020202020204" pitchFamily="34" charset="0"/>
                <a:cs typeface="Arial" panose="020B0604020202020204" pitchFamily="34" charset="0"/>
              </a:rPr>
              <a:t>distinct.</a:t>
            </a:r>
            <a:r>
              <a:rPr lang="en-US" sz="3600" baseline="30000" dirty="0" smtClean="0">
                <a:latin typeface="Arial" panose="020B0604020202020204" pitchFamily="34" charset="0"/>
                <a:cs typeface="Arial" panose="020B0604020202020204" pitchFamily="34" charset="0"/>
              </a:rPr>
              <a:t>5</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a:t>
            </a:r>
            <a:r>
              <a:rPr lang="en-US" sz="6000" dirty="0" smtClean="0">
                <a:solidFill>
                  <a:schemeClr val="bg1"/>
                </a:solidFill>
                <a:latin typeface="Lato" panose="020F0502020204030203" pitchFamily="34" charset="0"/>
                <a:cs typeface="Lato" panose="020F0502020204030203" pitchFamily="34" charset="0"/>
              </a:rPr>
              <a:t>Porter</a:t>
            </a:r>
            <a:r>
              <a:rPr lang="en-US" sz="6000" baseline="30000" dirty="0" smtClean="0">
                <a:solidFill>
                  <a:schemeClr val="bg1"/>
                </a:solidFill>
                <a:latin typeface="Lato" panose="020F0502020204030203" pitchFamily="34" charset="0"/>
                <a:cs typeface="Lato" panose="020F0502020204030203" pitchFamily="34" charset="0"/>
              </a:rPr>
              <a:t>1,3</a:t>
            </a:r>
            <a:r>
              <a:rPr lang="en-US" sz="6000" dirty="0" smtClean="0">
                <a:solidFill>
                  <a:schemeClr val="bg1"/>
                </a:solidFill>
                <a:latin typeface="Lato" panose="020F0502020204030203" pitchFamily="34" charset="0"/>
                <a:cs typeface="Lato" panose="020F0502020204030203" pitchFamily="34" charset="0"/>
              </a:rPr>
              <a:t>, Kathrine </a:t>
            </a:r>
            <a:r>
              <a:rPr lang="en-US" sz="6000" dirty="0">
                <a:solidFill>
                  <a:schemeClr val="bg1"/>
                </a:solidFill>
                <a:latin typeface="Lato" panose="020F0502020204030203" pitchFamily="34" charset="0"/>
                <a:cs typeface="Lato" panose="020F0502020204030203" pitchFamily="34" charset="0"/>
              </a:rPr>
              <a:t>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a:t>
            </a:r>
            <a:r>
              <a:rPr lang="en-US" sz="3200" dirty="0" smtClean="0">
                <a:latin typeface="Arial" panose="020B0604020202020204" pitchFamily="34" charset="0"/>
                <a:cs typeface="Arial" panose="020B0604020202020204" pitchFamily="34" charset="0"/>
              </a:rPr>
              <a:t>consumers.</a:t>
            </a:r>
            <a:r>
              <a:rPr lang="en-US" sz="3200" baseline="30000" dirty="0" smtClean="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a:t>
            </a:r>
            <a:r>
              <a:rPr lang="en-US" sz="3200" dirty="0" smtClean="0">
                <a:latin typeface="Arial" panose="020B0604020202020204" pitchFamily="34" charset="0"/>
                <a:cs typeface="Arial" panose="020B0604020202020204" pitchFamily="34" charset="0"/>
              </a:rPr>
              <a:t>Smelt </a:t>
            </a:r>
            <a:r>
              <a:rPr lang="en-US" sz="3200" dirty="0">
                <a:latin typeface="Arial" panose="020B0604020202020204" pitchFamily="34" charset="0"/>
                <a:cs typeface="Arial" panose="020B0604020202020204" pitchFamily="34" charset="0"/>
              </a:rPr>
              <a:t>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a:t>
              </a:r>
              <a:r>
                <a:rPr lang="en-US" sz="3600" dirty="0" smtClean="0">
                  <a:latin typeface="Arial" panose="020B0604020202020204" pitchFamily="34" charset="0"/>
                  <a:cs typeface="Arial" panose="020B0604020202020204" pitchFamily="34" charset="0"/>
                </a:rPr>
                <a:t>containing </a:t>
              </a:r>
              <a:r>
                <a:rPr lang="en-US" sz="3600" dirty="0">
                  <a:latin typeface="Arial" panose="020B0604020202020204" pitchFamily="34" charset="0"/>
                  <a:cs typeface="Arial" panose="020B0604020202020204" pitchFamily="34" charset="0"/>
                </a:rPr>
                <a:t>thiaminase, an enzyme that destroys thiamine.</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Chinook Salmon </a:t>
              </a:r>
              <a:r>
                <a:rPr lang="en-US" sz="3600" dirty="0">
                  <a:latin typeface="Arial" panose="020B0604020202020204" pitchFamily="34" charset="0"/>
                  <a:cs typeface="Arial" panose="020B0604020202020204" pitchFamily="34" charset="0"/>
                </a:rPr>
                <a:t>(</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populations in Alaska </a:t>
              </a:r>
              <a:r>
                <a:rPr lang="en-US" sz="3600" dirty="0">
                  <a:latin typeface="Arial" panose="020B0604020202020204" pitchFamily="34" charset="0"/>
                  <a:cs typeface="Arial" panose="020B0604020202020204" pitchFamily="34" charset="0"/>
                </a:rPr>
                <a:t>have undergone significant </a:t>
              </a:r>
              <a:r>
                <a:rPr lang="en-US" sz="3600" dirty="0" smtClean="0">
                  <a:latin typeface="Arial" panose="020B0604020202020204" pitchFamily="34" charset="0"/>
                  <a:cs typeface="Arial" panose="020B0604020202020204" pitchFamily="34" charset="0"/>
                </a:rPr>
                <a:t>declines </a:t>
              </a:r>
              <a:r>
                <a:rPr lang="en-US" sz="3600" dirty="0">
                  <a:latin typeface="Arial" panose="020B0604020202020204" pitchFamily="34" charset="0"/>
                  <a:cs typeface="Arial" panose="020B0604020202020204" pitchFamily="34" charset="0"/>
                </a:rPr>
                <a:t>and reduced </a:t>
              </a:r>
              <a:r>
                <a:rPr lang="en-US" sz="3600" dirty="0" smtClean="0">
                  <a:latin typeface="Arial" panose="020B0604020202020204" pitchFamily="34" charset="0"/>
                  <a:cs typeface="Arial" panose="020B0604020202020204" pitchFamily="34" charset="0"/>
                </a:rPr>
                <a:t>productivity in recent years.</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a:t>
              </a:r>
              <a:r>
                <a:rPr lang="en-US" sz="3600" dirty="0" smtClean="0">
                  <a:latin typeface="Arial" panose="020B0604020202020204" pitchFamily="34" charset="0"/>
                  <a:cs typeface="Arial" panose="020B0604020202020204" pitchFamily="34" charset="0"/>
                </a:rPr>
                <a:t>Salmon </a:t>
              </a:r>
              <a:r>
                <a:rPr lang="en-US" sz="3600" dirty="0">
                  <a:latin typeface="Arial" panose="020B0604020202020204" pitchFamily="34" charset="0"/>
                  <a:cs typeface="Arial" panose="020B0604020202020204" pitchFamily="34" charset="0"/>
                </a:rPr>
                <a:t>from both Southeast Alaska (unpublished) and the Yukon </a:t>
              </a:r>
              <a:r>
                <a:rPr lang="en-US" sz="3600" dirty="0" smtClean="0">
                  <a:latin typeface="Arial" panose="020B0604020202020204" pitchFamily="34" charset="0"/>
                  <a:cs typeface="Arial" panose="020B0604020202020204" pitchFamily="34" charset="0"/>
                </a:rPr>
                <a:t>River.</a:t>
              </a:r>
              <a:r>
                <a:rPr lang="en-US" sz="3600" baseline="30000" dirty="0" smtClean="0">
                  <a:latin typeface="Arial" panose="020B0604020202020204" pitchFamily="34" charset="0"/>
                  <a:cs typeface="Arial" panose="020B0604020202020204" pitchFamily="34" charset="0"/>
                </a:rPr>
                <a:t>1</a:t>
              </a:r>
              <a:endParaRPr lang="en-US" sz="36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t>
              </a:r>
              <a:r>
                <a:rPr lang="en-US" sz="3600" dirty="0" smtClean="0">
                  <a:latin typeface="Arial" panose="020B0604020202020204" pitchFamily="34" charset="0"/>
                  <a:cs typeface="Arial" panose="020B0604020202020204" pitchFamily="34" charset="0"/>
                </a:rPr>
                <a:t>as prey </a:t>
              </a:r>
              <a:r>
                <a:rPr lang="en-US" sz="3600" dirty="0">
                  <a:latin typeface="Arial" panose="020B0604020202020204" pitchFamily="34" charset="0"/>
                  <a:cs typeface="Arial" panose="020B0604020202020204" pitchFamily="34" charset="0"/>
                </a:rPr>
                <a:t>for Chinook </a:t>
              </a:r>
              <a:r>
                <a:rPr lang="en-US" sz="3600" dirty="0" smtClean="0">
                  <a:latin typeface="Arial" panose="020B0604020202020204" pitchFamily="34" charset="0"/>
                  <a:cs typeface="Arial" panose="020B0604020202020204" pitchFamily="34" charset="0"/>
                </a:rPr>
                <a:t>Salmon.</a:t>
              </a: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4643716"/>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5192356"/>
            <a:ext cx="12115800" cy="1785104"/>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t>
            </a:r>
            <a:r>
              <a:rPr lang="en-US" sz="2200" dirty="0" smtClean="0">
                <a:latin typeface="Arial" panose="020B0604020202020204" pitchFamily="34" charset="0"/>
                <a:cs typeface="Arial" panose="020B0604020202020204" pitchFamily="34" charset="0"/>
              </a:rPr>
              <a:t>for assistance </a:t>
            </a:r>
            <a:r>
              <a:rPr lang="en-US" sz="2200" dirty="0">
                <a:latin typeface="Arial" panose="020B0604020202020204" pitchFamily="34" charset="0"/>
                <a:cs typeface="Arial" panose="020B0604020202020204" pitchFamily="34" charset="0"/>
              </a:rPr>
              <a:t>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smtClean="0">
                <a:latin typeface="Arial" panose="020B0604020202020204" pitchFamily="34" charset="0"/>
                <a:cs typeface="Arial" panose="020B0604020202020204" pitchFamily="34" charset="0"/>
              </a:rPr>
              <a:t>Piatt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6999710"/>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7548350"/>
            <a:ext cx="12115800" cy="5447645"/>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smtClean="0">
                <a:latin typeface="Arial" panose="020B0604020202020204" pitchFamily="34" charset="0"/>
                <a:cs typeface="Arial" panose="020B0604020202020204" pitchFamily="34" charset="0"/>
              </a:rPr>
              <a:t>Larson</a:t>
            </a:r>
            <a:r>
              <a:rPr lang="en-US" sz="2200" dirty="0">
                <a:latin typeface="Arial" panose="020B0604020202020204" pitchFamily="34" charset="0"/>
                <a:cs typeface="Arial" panose="020B0604020202020204" pitchFamily="34" charset="0"/>
              </a:rPr>
              <a:t>, S., &amp; Howard, K. (2019). Exploration of AYK Chinook salmon egg thiamine levels as a potential mechanism contributing to recent low productivity patterns, 2014 and 2015</a:t>
            </a:r>
            <a:r>
              <a:rPr lang="en-US" sz="2200" dirty="0" smtClean="0">
                <a:latin typeface="Arial" panose="020B0604020202020204" pitchFamily="34" charset="0"/>
                <a:cs typeface="Arial" panose="020B0604020202020204" pitchFamily="34" charset="0"/>
              </a:rPr>
              <a:t>. Alaska Department of Fish and Game, Fishery Data Series No. 19-22, Anchorage.</a:t>
            </a:r>
            <a:endParaRPr lang="en-US" sz="2200" dirty="0">
              <a:latin typeface="Arial" panose="020B0604020202020204" pitchFamily="34" charset="0"/>
              <a:cs typeface="Arial" panose="020B0604020202020204" pitchFamily="34" charset="0"/>
            </a:endParaRPr>
          </a:p>
          <a:p>
            <a:pPr algn="just">
              <a:spcAft>
                <a:spcPts val="1200"/>
              </a:spcAft>
            </a:pPr>
            <a:r>
              <a:rPr lang="en-US" sz="2200" baseline="30000" dirty="0" smtClean="0">
                <a:latin typeface="Arial" panose="020B0604020202020204" pitchFamily="34" charset="0"/>
                <a:cs typeface="Arial" panose="020B0604020202020204" pitchFamily="34" charset="0"/>
              </a:rPr>
              <a:t>2</a:t>
            </a:r>
            <a:r>
              <a:rPr lang="en-US" sz="2200" dirty="0" smtClean="0">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Murphy, J. M., Howard, K. G., </a:t>
            </a:r>
            <a:r>
              <a:rPr lang="en-US" sz="2200" dirty="0" err="1">
                <a:latin typeface="Arial" panose="020B0604020202020204" pitchFamily="34" charset="0"/>
                <a:cs typeface="Arial" panose="020B0604020202020204" pitchFamily="34" charset="0"/>
              </a:rPr>
              <a:t>Strasburger</a:t>
            </a:r>
            <a:r>
              <a:rPr lang="en-US" sz="2200" dirty="0">
                <a:latin typeface="Arial" panose="020B0604020202020204" pitchFamily="34" charset="0"/>
                <a:cs typeface="Arial" panose="020B0604020202020204" pitchFamily="34" charset="0"/>
              </a:rPr>
              <a:t>, W. W., &amp; </a:t>
            </a:r>
            <a:r>
              <a:rPr lang="en-US" sz="2200" dirty="0" err="1">
                <a:latin typeface="Arial" panose="020B0604020202020204" pitchFamily="34" charset="0"/>
                <a:cs typeface="Arial" panose="020B0604020202020204" pitchFamily="34" charset="0"/>
              </a:rPr>
              <a:t>Matz</a:t>
            </a:r>
            <a:r>
              <a:rPr lang="en-US" sz="2200" dirty="0">
                <a:latin typeface="Arial" panose="020B0604020202020204" pitchFamily="34" charset="0"/>
                <a:cs typeface="Arial" panose="020B0604020202020204" pitchFamily="34" charset="0"/>
              </a:rPr>
              <a:t>, A. C. (2016). An exploratory assessment of thiamine status in western Alaska Chinook salmon (</a:t>
            </a:r>
            <a:r>
              <a:rPr lang="en-US" sz="2200" i="1" dirty="0" err="1">
                <a:latin typeface="Arial" panose="020B0604020202020204" pitchFamily="34" charset="0"/>
                <a:cs typeface="Arial" panose="020B0604020202020204" pitchFamily="34" charset="0"/>
              </a:rPr>
              <a:t>Oncorhynchus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tshawytscha</a:t>
            </a:r>
            <a:r>
              <a:rPr lang="en-US" sz="2200" dirty="0">
                <a:latin typeface="Arial" panose="020B0604020202020204" pitchFamily="34" charset="0"/>
                <a:cs typeface="Arial" panose="020B0604020202020204" pitchFamily="34" charset="0"/>
              </a:rPr>
              <a:t>). North Pacific Anadromous Fish </a:t>
            </a:r>
            <a:r>
              <a:rPr lang="en-US" sz="2200" dirty="0" smtClean="0">
                <a:latin typeface="Arial" panose="020B0604020202020204" pitchFamily="34" charset="0"/>
                <a:cs typeface="Arial" panose="020B0604020202020204" pitchFamily="34" charset="0"/>
              </a:rPr>
              <a:t>Commission, </a:t>
            </a:r>
            <a:r>
              <a:rPr lang="en-US" sz="2200" dirty="0">
                <a:latin typeface="Arial" panose="020B0604020202020204" pitchFamily="34" charset="0"/>
                <a:cs typeface="Arial" panose="020B0604020202020204" pitchFamily="34" charset="0"/>
              </a:rPr>
              <a:t>Bulletin No. 6, 21–31.</a:t>
            </a:r>
          </a:p>
          <a:p>
            <a:pPr algn="just">
              <a:spcAft>
                <a:spcPts val="1200"/>
              </a:spcAft>
            </a:pPr>
            <a:r>
              <a:rPr lang="en-US" sz="2200" baseline="30000" dirty="0" smtClean="0">
                <a:latin typeface="Arial" panose="020B0604020202020204" pitchFamily="34" charset="0"/>
                <a:cs typeface="Arial" panose="020B0604020202020204" pitchFamily="34" charset="0"/>
              </a:rPr>
              <a:t>3</a:t>
            </a:r>
            <a:r>
              <a:rPr lang="en-US" sz="2200" dirty="0" smtClean="0">
                <a:latin typeface="Arial" panose="020B0604020202020204" pitchFamily="34" charset="0"/>
                <a:cs typeface="Arial" panose="020B0604020202020204" pitchFamily="34" charset="0"/>
              </a:rPr>
              <a:t>Kraft</a:t>
            </a:r>
            <a:r>
              <a:rPr lang="en-US" sz="2200" dirty="0">
                <a:latin typeface="Arial" panose="020B0604020202020204" pitchFamily="34" charset="0"/>
                <a:cs typeface="Arial" panose="020B0604020202020204" pitchFamily="34" charset="0"/>
              </a:rPr>
              <a:t>, C. E., Gordon, E. R. L., &amp; </a:t>
            </a:r>
            <a:r>
              <a:rPr lang="en-US" sz="2200" dirty="0" err="1">
                <a:latin typeface="Arial" panose="020B0604020202020204" pitchFamily="34" charset="0"/>
                <a:cs typeface="Arial" panose="020B0604020202020204" pitchFamily="34" charset="0"/>
              </a:rPr>
              <a:t>Angert</a:t>
            </a:r>
            <a:r>
              <a:rPr lang="en-US" sz="2200" dirty="0">
                <a:latin typeface="Arial" panose="020B0604020202020204" pitchFamily="34" charset="0"/>
                <a:cs typeface="Arial" panose="020B0604020202020204" pitchFamily="34" charset="0"/>
              </a:rPr>
              <a:t>, E. R. (2014). A rapid method for assaying thiaminase I activity in diverse biological samples. </a:t>
            </a:r>
            <a:r>
              <a:rPr lang="en-US" sz="2200" dirty="0" err="1">
                <a:latin typeface="Arial" panose="020B0604020202020204" pitchFamily="34" charset="0"/>
                <a:cs typeface="Arial" panose="020B0604020202020204" pitchFamily="34" charset="0"/>
              </a:rPr>
              <a:t>PLoS</a:t>
            </a:r>
            <a:r>
              <a:rPr lang="en-US" sz="2200" dirty="0">
                <a:latin typeface="Arial" panose="020B0604020202020204" pitchFamily="34" charset="0"/>
                <a:cs typeface="Arial" panose="020B0604020202020204" pitchFamily="34" charset="0"/>
              </a:rPr>
              <a:t> ONE, 9(3), e92688.</a:t>
            </a:r>
          </a:p>
          <a:p>
            <a:pPr algn="just">
              <a:spcAft>
                <a:spcPts val="1200"/>
              </a:spcAft>
            </a:pPr>
            <a:r>
              <a:rPr lang="en-US" sz="2200" baseline="30000" dirty="0" smtClean="0">
                <a:latin typeface="Arial" panose="020B0604020202020204" pitchFamily="34" charset="0"/>
                <a:cs typeface="Arial" panose="020B0604020202020204" pitchFamily="34" charset="0"/>
              </a:rPr>
              <a:t>4</a:t>
            </a:r>
            <a:r>
              <a:rPr lang="en-US" sz="2200" dirty="0" smtClean="0">
                <a:latin typeface="Arial" panose="020B0604020202020204" pitchFamily="34" charset="0"/>
                <a:cs typeface="Arial" panose="020B0604020202020204" pitchFamily="34" charset="0"/>
              </a:rPr>
              <a:t>Tillitt</a:t>
            </a:r>
            <a:r>
              <a:rPr lang="en-US" sz="2200" dirty="0">
                <a:latin typeface="Arial" panose="020B0604020202020204" pitchFamily="34" charset="0"/>
                <a:cs typeface="Arial" panose="020B0604020202020204" pitchFamily="34" charset="0"/>
              </a:rPr>
              <a:t>, D. E., </a:t>
            </a:r>
            <a:r>
              <a:rPr lang="en-US" sz="2200" dirty="0" err="1">
                <a:latin typeface="Arial" panose="020B0604020202020204" pitchFamily="34" charset="0"/>
                <a:cs typeface="Arial" panose="020B0604020202020204" pitchFamily="34" charset="0"/>
              </a:rPr>
              <a:t>Zajicek</a:t>
            </a:r>
            <a:r>
              <a:rPr lang="en-US" sz="2200" dirty="0">
                <a:latin typeface="Arial" panose="020B0604020202020204" pitchFamily="34" charset="0"/>
                <a:cs typeface="Arial" panose="020B0604020202020204" pitchFamily="34" charset="0"/>
              </a:rPr>
              <a:t>, J. L., Brown, S. B., Brown, L. R., Fitzsimons, J. D., </a:t>
            </a:r>
            <a:r>
              <a:rPr lang="en-US" sz="2200" dirty="0" err="1">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Holey, M. E., &amp; Wright, G. M. (2005). Thiamine and thiaminase status in forage fish of </a:t>
            </a:r>
            <a:r>
              <a:rPr lang="en-US" sz="2200" dirty="0" err="1">
                <a:latin typeface="Arial" panose="020B0604020202020204" pitchFamily="34" charset="0"/>
                <a:cs typeface="Arial" panose="020B0604020202020204" pitchFamily="34" charset="0"/>
              </a:rPr>
              <a:t>salmonines</a:t>
            </a:r>
            <a:r>
              <a:rPr lang="en-US" sz="2200" dirty="0">
                <a:latin typeface="Arial" panose="020B0604020202020204" pitchFamily="34" charset="0"/>
                <a:cs typeface="Arial" panose="020B0604020202020204" pitchFamily="34" charset="0"/>
              </a:rPr>
              <a:t> from Lake Michigan. Journal of Aquatic Animal Health, 17(1), 13–25. </a:t>
            </a:r>
          </a:p>
          <a:p>
            <a:pPr algn="just">
              <a:spcAft>
                <a:spcPts val="1200"/>
              </a:spcAft>
            </a:pPr>
            <a:r>
              <a:rPr lang="en-US" sz="2200" baseline="30000" dirty="0" smtClean="0">
                <a:latin typeface="Arial" panose="020B0604020202020204" pitchFamily="34" charset="0"/>
                <a:cs typeface="Arial" panose="020B0604020202020204" pitchFamily="34" charset="0"/>
              </a:rPr>
              <a:t>5</a:t>
            </a:r>
            <a:r>
              <a:rPr lang="en-US" sz="2200" dirty="0" smtClean="0">
                <a:latin typeface="Arial" panose="020B0604020202020204" pitchFamily="34" charset="0"/>
                <a:cs typeface="Arial" panose="020B0604020202020204" pitchFamily="34" charset="0"/>
              </a:rPr>
              <a:t>Dodson</a:t>
            </a:r>
            <a:r>
              <a:rPr lang="en-US" sz="2200" dirty="0">
                <a:latin typeface="Arial" panose="020B0604020202020204" pitchFamily="34" charset="0"/>
                <a:cs typeface="Arial" panose="020B0604020202020204" pitchFamily="34" charset="0"/>
              </a:rPr>
              <a:t>, J. J., Tremblay, S., </a:t>
            </a:r>
            <a:r>
              <a:rPr lang="en-US" sz="2200" dirty="0" err="1">
                <a:latin typeface="Arial" panose="020B0604020202020204" pitchFamily="34" charset="0"/>
                <a:cs typeface="Arial" panose="020B0604020202020204" pitchFamily="34" charset="0"/>
              </a:rPr>
              <a:t>Colombani</a:t>
            </a:r>
            <a:r>
              <a:rPr lang="en-US" sz="2200" dirty="0">
                <a:latin typeface="Arial" panose="020B0604020202020204" pitchFamily="34" charset="0"/>
                <a:cs typeface="Arial" panose="020B0604020202020204" pitchFamily="34" charset="0"/>
              </a:rPr>
              <a:t>, F., </a:t>
            </a:r>
            <a:r>
              <a:rPr lang="en-US" sz="2200" dirty="0" err="1">
                <a:latin typeface="Arial" panose="020B0604020202020204" pitchFamily="34" charset="0"/>
                <a:cs typeface="Arial" panose="020B0604020202020204" pitchFamily="34" charset="0"/>
              </a:rPr>
              <a:t>Carscadden</a:t>
            </a:r>
            <a:r>
              <a:rPr lang="en-US" sz="2200" dirty="0">
                <a:latin typeface="Arial" panose="020B0604020202020204" pitchFamily="34" charset="0"/>
                <a:cs typeface="Arial" panose="020B0604020202020204" pitchFamily="34" charset="0"/>
              </a:rPr>
              <a:t>, J. E., &amp; </a:t>
            </a:r>
            <a:r>
              <a:rPr lang="en-US" sz="2200" dirty="0" err="1">
                <a:latin typeface="Arial" panose="020B0604020202020204" pitchFamily="34" charset="0"/>
                <a:cs typeface="Arial" panose="020B0604020202020204" pitchFamily="34" charset="0"/>
              </a:rPr>
              <a:t>Lecomte</a:t>
            </a:r>
            <a:r>
              <a:rPr lang="en-US" sz="2200" dirty="0">
                <a:latin typeface="Arial" panose="020B0604020202020204" pitchFamily="34" charset="0"/>
                <a:cs typeface="Arial" panose="020B0604020202020204" pitchFamily="34" charset="0"/>
              </a:rPr>
              <a:t>, F. (2007). Trans-Arctic dispersals and the evolution of a circumpolar marine fish species complex, the capelin (</a:t>
            </a:r>
            <a:r>
              <a:rPr lang="en-US" sz="2200" i="1" dirty="0" err="1">
                <a:latin typeface="Arial" panose="020B0604020202020204" pitchFamily="34" charset="0"/>
                <a:cs typeface="Arial" panose="020B0604020202020204" pitchFamily="34" charset="0"/>
              </a:rPr>
              <a:t>Mallotus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villosus</a:t>
            </a:r>
            <a:r>
              <a:rPr lang="en-US" sz="2200" dirty="0">
                <a:latin typeface="Arial" panose="020B0604020202020204" pitchFamily="34" charset="0"/>
                <a:cs typeface="Arial" panose="020B0604020202020204" pitchFamily="34" charset="0"/>
              </a:rPr>
              <a:t>). Molecular 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a:t>
            </a:r>
            <a:r>
              <a:rPr lang="en-US" sz="3600" dirty="0" smtClean="0">
                <a:latin typeface="Arial" panose="020B0604020202020204" pitchFamily="34" charset="0"/>
                <a:cs typeface="Arial" panose="020B0604020202020204" pitchFamily="34" charset="0"/>
              </a:rPr>
              <a:t>spectrophotometric 4-nitrothiophenol assay.</a:t>
            </a:r>
            <a:r>
              <a:rPr lang="en-US" sz="3600" baseline="30000" dirty="0" smtClean="0">
                <a:latin typeface="Arial" panose="020B0604020202020204" pitchFamily="34" charset="0"/>
                <a:cs typeface="Arial" panose="020B0604020202020204" pitchFamily="34" charset="0"/>
              </a:rPr>
              <a:t>3</a:t>
            </a:r>
            <a:endParaRPr lang="en-US" sz="3600" dirty="0">
              <a:latin typeface="Arial" panose="020B0604020202020204" pitchFamily="34" charset="0"/>
              <a:cs typeface="Arial" panose="020B0604020202020204" pitchFamily="34" charset="0"/>
            </a:endParaRP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586977"/>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Measure these </a:t>
            </a:r>
            <a:r>
              <a:rPr lang="en-US" sz="3600" dirty="0">
                <a:latin typeface="Arial" panose="020B0604020202020204" pitchFamily="34" charset="0"/>
                <a:cs typeface="Arial" panose="020B0604020202020204" pitchFamily="34" charset="0"/>
              </a:rPr>
              <a:t>individuals for total body thiamine and lipid content </a:t>
            </a:r>
            <a:r>
              <a:rPr lang="en-US" sz="3600" dirty="0" smtClean="0">
                <a:latin typeface="Arial" panose="020B0604020202020204" pitchFamily="34" charset="0"/>
                <a:cs typeface="Arial" panose="020B0604020202020204" pitchFamily="34" charset="0"/>
              </a:rPr>
              <a:t>to gain </a:t>
            </a:r>
            <a:r>
              <a:rPr lang="en-US" sz="3600" dirty="0">
                <a:latin typeface="Arial" panose="020B0604020202020204" pitchFamily="34" charset="0"/>
                <a:cs typeface="Arial" panose="020B0604020202020204" pitchFamily="34" charset="0"/>
              </a:rPr>
              <a:t>greater insight into </a:t>
            </a:r>
            <a:r>
              <a:rPr lang="en-US" sz="3600" dirty="0" smtClean="0">
                <a:latin typeface="Arial" panose="020B0604020202020204" pitchFamily="34" charset="0"/>
                <a:cs typeface="Arial" panose="020B0604020202020204" pitchFamily="34" charset="0"/>
              </a:rPr>
              <a:t>prey quality in </a:t>
            </a:r>
            <a:r>
              <a:rPr lang="en-US" sz="3600" dirty="0">
                <a:latin typeface="Arial" panose="020B0604020202020204" pitchFamily="34" charset="0"/>
                <a:cs typeface="Arial" panose="020B0604020202020204" pitchFamily="34" charset="0"/>
              </a:rPr>
              <a:t>Alaska marine environments.</a:t>
            </a:r>
          </a:p>
          <a:p>
            <a:pPr marL="507986" indent="-507986" algn="just">
              <a:spcAft>
                <a:spcPts val="1800"/>
              </a:spcAft>
              <a:buFont typeface="Arial" panose="020B0604020202020204" pitchFamily="34" charset="0"/>
              <a:buChar char="•"/>
            </a:pPr>
            <a:r>
              <a:rPr lang="en-US" sz="3600" dirty="0" smtClean="0">
                <a:latin typeface="Arial" panose="020B0604020202020204" pitchFamily="34" charset="0"/>
                <a:cs typeface="Arial" panose="020B0604020202020204" pitchFamily="34" charset="0"/>
              </a:rPr>
              <a:t>Assess survey abundance of forage fishes with prey quality data to develop a spatial understanding of how thiaminase positive prey species are distributed in </a:t>
            </a:r>
            <a:r>
              <a:rPr lang="en-US" sz="3600" dirty="0" smtClean="0">
                <a:latin typeface="Arial" panose="020B0604020202020204" pitchFamily="34" charset="0"/>
                <a:cs typeface="Arial" panose="020B0604020202020204" pitchFamily="34" charset="0"/>
              </a:rPr>
              <a:t>Alaska marine environments.</a:t>
            </a:r>
            <a:endParaRPr lang="en-US" sz="3600" dirty="0">
              <a:latin typeface="Arial" panose="020B0604020202020204" pitchFamily="34" charset="0"/>
              <a:cs typeface="Arial" panose="020B0604020202020204" pitchFamily="34" charset="0"/>
            </a:endParaRPr>
          </a:p>
        </p:txBody>
      </p:sp>
      <p:sp>
        <p:nvSpPr>
          <p:cNvPr id="69" name="Rectangle 68"/>
          <p:cNvSpPr/>
          <p:nvPr/>
        </p:nvSpPr>
        <p:spPr>
          <a:xfrm>
            <a:off x="31089600" y="12339089"/>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340331"/>
            <a:ext cx="7117605" cy="474877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sp>
        <p:nvSpPr>
          <p:cNvPr id="59" name="TextBox 58"/>
          <p:cNvSpPr txBox="1"/>
          <p:nvPr/>
        </p:nvSpPr>
        <p:spPr>
          <a:xfrm>
            <a:off x="7783402" y="17856162"/>
            <a:ext cx="2406164" cy="461665"/>
          </a:xfrm>
          <a:prstGeom prst="rect">
            <a:avLst/>
          </a:prstGeom>
          <a:noFill/>
        </p:spPr>
        <p:txBody>
          <a:bodyPr wrap="square" rtlCol="0">
            <a:spAutoFit/>
          </a:bodyPr>
          <a:lstStyle/>
          <a:p>
            <a:r>
              <a:rPr lang="en-US" sz="2400" dirty="0"/>
              <a:t>Chinook </a:t>
            </a:r>
            <a:r>
              <a:rPr lang="en-US" sz="2400" dirty="0" smtClean="0"/>
              <a:t>Salmon</a:t>
            </a:r>
            <a:endParaRPr lang="en-US" sz="2400" dirty="0"/>
          </a:p>
        </p:txBody>
      </p:sp>
      <p:sp>
        <p:nvSpPr>
          <p:cNvPr id="58" name="Rectangle 57"/>
          <p:cNvSpPr/>
          <p:nvPr/>
        </p:nvSpPr>
        <p:spPr>
          <a:xfrm>
            <a:off x="31089600" y="20038337"/>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8" cstate="hq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580012" y="17856162"/>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720077">
            <a:off x="317524" y="15718468"/>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10"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1">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9991</TotalTime>
  <Words>1016</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Black</vt:lpstr>
      <vt:lpstr>Arial Narrow</vt:lpstr>
      <vt:lpstr>Arial Unicode MS</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Cody.Pinger</cp:lastModifiedBy>
  <cp:revision>190</cp:revision>
  <dcterms:created xsi:type="dcterms:W3CDTF">2018-09-16T19:13:41Z</dcterms:created>
  <dcterms:modified xsi:type="dcterms:W3CDTF">2023-01-18T03:01:33Z</dcterms:modified>
</cp:coreProperties>
</file>